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06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1" r:id="rId36"/>
    <p:sldId id="293" r:id="rId37"/>
    <p:sldId id="295" r:id="rId38"/>
    <p:sldId id="297" r:id="rId39"/>
    <p:sldId id="298" r:id="rId40"/>
    <p:sldId id="299" r:id="rId41"/>
    <p:sldId id="301" r:id="rId42"/>
    <p:sldId id="302" r:id="rId43"/>
    <p:sldId id="303" r:id="rId44"/>
    <p:sldId id="304" r:id="rId45"/>
    <p:sldId id="305" r:id="rId4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DD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71" autoAdjust="0"/>
  </p:normalViewPr>
  <p:slideViewPr>
    <p:cSldViewPr>
      <p:cViewPr varScale="1">
        <p:scale>
          <a:sx n="81" d="100"/>
          <a:sy n="81" d="100"/>
        </p:scale>
        <p:origin x="108" y="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287"/>
          </a:xfrm>
          <a:prstGeom prst="rect">
            <a:avLst/>
          </a:prstGeom>
        </p:spPr>
        <p:txBody>
          <a:bodyPr vert="horz" lIns="93707" tIns="46853" rIns="93707" bIns="468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287"/>
          </a:xfrm>
          <a:prstGeom prst="rect">
            <a:avLst/>
          </a:prstGeom>
        </p:spPr>
        <p:txBody>
          <a:bodyPr vert="horz" lIns="93707" tIns="46853" rIns="93707" bIns="46853" rtlCol="0"/>
          <a:lstStyle>
            <a:lvl1pPr algn="r">
              <a:defRPr sz="1200"/>
            </a:lvl1pPr>
          </a:lstStyle>
          <a:p>
            <a:fld id="{5BAD291C-C3CC-4E4F-BB72-1B1C0F745085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15"/>
            <a:ext cx="3037840" cy="466287"/>
          </a:xfrm>
          <a:prstGeom prst="rect">
            <a:avLst/>
          </a:prstGeom>
        </p:spPr>
        <p:txBody>
          <a:bodyPr vert="horz" lIns="93707" tIns="46853" rIns="93707" bIns="468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30115"/>
            <a:ext cx="3037840" cy="466287"/>
          </a:xfrm>
          <a:prstGeom prst="rect">
            <a:avLst/>
          </a:prstGeom>
        </p:spPr>
        <p:txBody>
          <a:bodyPr vert="horz" lIns="93707" tIns="46853" rIns="93707" bIns="46853" rtlCol="0" anchor="b"/>
          <a:lstStyle>
            <a:lvl1pPr algn="r">
              <a:defRPr sz="1200"/>
            </a:lvl1pPr>
          </a:lstStyle>
          <a:p>
            <a:fld id="{C5785F21-D1AA-4D37-B27E-21B4056AC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56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38475" cy="464980"/>
          </a:xfrm>
          <a:prstGeom prst="rect">
            <a:avLst/>
          </a:prstGeom>
        </p:spPr>
        <p:txBody>
          <a:bodyPr vert="horz" lIns="91720" tIns="45858" rIns="91720" bIns="45858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4" y="4"/>
            <a:ext cx="3038475" cy="464980"/>
          </a:xfrm>
          <a:prstGeom prst="rect">
            <a:avLst/>
          </a:prstGeom>
        </p:spPr>
        <p:txBody>
          <a:bodyPr vert="horz" lIns="91720" tIns="45858" rIns="91720" bIns="45858" numCol="1" rtlCol="0"/>
          <a:lstStyle>
            <a:lvl1pPr algn="r">
              <a:defRPr sz="1200"/>
            </a:lvl1pPr>
          </a:lstStyle>
          <a:p>
            <a:fld id="{3878968D-DD20-4B53-82D7-599B1E81623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0" tIns="45858" rIns="91720" bIns="45858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515"/>
            <a:ext cx="5607050" cy="4183221"/>
          </a:xfrm>
          <a:prstGeom prst="rect">
            <a:avLst/>
          </a:prstGeom>
        </p:spPr>
        <p:txBody>
          <a:bodyPr vert="horz" lIns="91720" tIns="45858" rIns="91720" bIns="45858" numCol="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827"/>
            <a:ext cx="3038475" cy="464980"/>
          </a:xfrm>
          <a:prstGeom prst="rect">
            <a:avLst/>
          </a:prstGeom>
        </p:spPr>
        <p:txBody>
          <a:bodyPr vert="horz" lIns="91720" tIns="45858" rIns="91720" bIns="45858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4" y="8829827"/>
            <a:ext cx="3038475" cy="464980"/>
          </a:xfrm>
          <a:prstGeom prst="rect">
            <a:avLst/>
          </a:prstGeom>
        </p:spPr>
        <p:txBody>
          <a:bodyPr vert="horz" lIns="91720" tIns="45858" rIns="91720" bIns="45858" numCol="1" rtlCol="0" anchor="b"/>
          <a:lstStyle>
            <a:lvl1pPr algn="r">
              <a:defRPr sz="1200"/>
            </a:lvl1pPr>
          </a:lstStyle>
          <a:p>
            <a:fld id="{5DB70166-BD3F-454B-B29F-75159A1F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5DB70166-BD3F-454B-B29F-75159A1F47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numCol="1"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 numCol="1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 numCol="1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 numCol="1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 numCol="1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250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6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9FBB809F-4571-4EE1-B93D-89AFDCD7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862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numCol="1"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 numCol="1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 numCol="1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869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 numCol="1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7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numCol="1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 numCol="1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numCol="1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 numCol="1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numCol="1"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 numCol="1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 numCol="1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54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numCol="1"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numCol="1"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 numCol="1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 numCol="1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186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20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7815" y="929425"/>
            <a:ext cx="6019800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GLOBAL CONTEXT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996" y="1941513"/>
            <a:ext cx="8229602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US" sz="4800" b="1" dirty="0">
                <a:solidFill>
                  <a:srgbClr val="92D050"/>
                </a:solidFill>
              </a:rPr>
              <a:t>Identities and </a:t>
            </a:r>
            <a:r>
              <a:rPr lang="en-US" sz="4800" b="1" dirty="0" smtClean="0">
                <a:solidFill>
                  <a:srgbClr val="92D050"/>
                </a:solidFill>
              </a:rPr>
              <a:t>relationships</a:t>
            </a:r>
          </a:p>
          <a:p>
            <a:pPr fontAlgn="base"/>
            <a:r>
              <a:rPr lang="en-US" sz="4000" dirty="0" smtClean="0"/>
              <a:t>Students will </a:t>
            </a:r>
            <a:r>
              <a:rPr lang="en-US" sz="4000" dirty="0"/>
              <a:t>explore identity and communicate their ideas and beliefs about their own background.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996" y="4512898"/>
            <a:ext cx="8229601" cy="21236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Statement of Inquiry: </a:t>
            </a:r>
            <a:r>
              <a:rPr lang="en-US" sz="4400" b="1" i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Composition </a:t>
            </a:r>
            <a:r>
              <a:rPr lang="en-US" sz="4400" b="1" i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communicates a narrative.</a:t>
            </a:r>
            <a:endParaRPr lang="en-US" sz="4400" b="1" i="1" dirty="0" smtClean="0">
              <a:solidFill>
                <a:schemeClr val="tx2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4098" name="Picture 2" descr="Image result for ib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5331"/>
            <a:ext cx="2048215" cy="20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17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mposition Exercise                                                       …                                                                                                                                                                                 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52400"/>
            <a:ext cx="4909984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228600"/>
            <a:ext cx="7696200" cy="5539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000" b="1" dirty="0" smtClean="0"/>
              <a:t>Let’s practice our composition skills.</a:t>
            </a:r>
            <a:endParaRPr lang="en-US" sz="3000" b="1" dirty="0">
              <a:solidFill>
                <a:srgbClr val="92D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52" y="2590800"/>
            <a:ext cx="4272767" cy="47030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47352" y="781822"/>
            <a:ext cx="4114800" cy="5539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92D050"/>
                </a:solidFill>
              </a:rPr>
              <a:t>Give me a…</a:t>
            </a:r>
            <a:endParaRPr lang="en-US" sz="3000" b="1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7323" y="1296181"/>
            <a:ext cx="4024829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dirty="0" smtClean="0">
                <a:solidFill>
                  <a:srgbClr val="92D050"/>
                </a:solidFill>
              </a:rPr>
              <a:t>Number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>
                <a:solidFill>
                  <a:srgbClr val="92D050"/>
                </a:solidFill>
              </a:rPr>
              <a:t>Letter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>
                <a:solidFill>
                  <a:srgbClr val="92D050"/>
                </a:solidFill>
              </a:rPr>
              <a:t>And Symbol (picture or shape)</a:t>
            </a:r>
            <a:endParaRPr lang="en-US" sz="3000" b="1" dirty="0">
              <a:solidFill>
                <a:srgbClr val="92D050"/>
              </a:solidFill>
            </a:endParaRPr>
          </a:p>
        </p:txBody>
      </p:sp>
      <p:pic>
        <p:nvPicPr>
          <p:cNvPr id="22" name="Picture 4" descr="Image result for sketchbook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08427">
            <a:off x="467306" y="693283"/>
            <a:ext cx="5152386" cy="633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295400" y="3657600"/>
            <a:ext cx="3429000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check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3657600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x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273" y="2075073"/>
            <a:ext cx="515727" cy="51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336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228600"/>
            <a:ext cx="7696200" cy="5539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000" b="1" dirty="0" smtClean="0"/>
              <a:t>Let’s practice YOUR composition skills.</a:t>
            </a:r>
            <a:endParaRPr lang="en-US" sz="3000" b="1" dirty="0">
              <a:solidFill>
                <a:srgbClr val="92D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524879"/>
            <a:ext cx="5500171" cy="60540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67200" y="1082549"/>
            <a:ext cx="4114800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92D050"/>
                </a:solidFill>
              </a:rPr>
              <a:t>Draw 4 empty boxes in your sketchbook</a:t>
            </a:r>
            <a:endParaRPr lang="en-US" sz="3000" b="1" dirty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19600" y="2379802"/>
            <a:ext cx="4114800" cy="2400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B0F0"/>
                </a:solidFill>
              </a:rPr>
              <a:t>Draw 4 different compositions using:</a:t>
            </a:r>
          </a:p>
          <a:p>
            <a:pPr marL="514350" indent="-514350" algn="ctr">
              <a:buAutoNum type="arabicPeriod"/>
            </a:pPr>
            <a:r>
              <a:rPr lang="en-US" sz="3000" b="1" dirty="0">
                <a:solidFill>
                  <a:srgbClr val="0070C0"/>
                </a:solidFill>
              </a:rPr>
              <a:t>a</a:t>
            </a:r>
            <a:r>
              <a:rPr lang="en-US" sz="3000" b="1" dirty="0" smtClean="0">
                <a:solidFill>
                  <a:srgbClr val="0070C0"/>
                </a:solidFill>
              </a:rPr>
              <a:t> letter</a:t>
            </a:r>
          </a:p>
          <a:p>
            <a:pPr marL="514350" indent="-514350" algn="ctr">
              <a:buAutoNum type="arabicPeriod"/>
            </a:pPr>
            <a:r>
              <a:rPr lang="en-US" sz="3000" b="1" dirty="0">
                <a:solidFill>
                  <a:srgbClr val="0070C0"/>
                </a:solidFill>
              </a:rPr>
              <a:t>a</a:t>
            </a:r>
            <a:r>
              <a:rPr lang="en-US" sz="3000" b="1" dirty="0" smtClean="0">
                <a:solidFill>
                  <a:srgbClr val="0070C0"/>
                </a:solidFill>
              </a:rPr>
              <a:t> number </a:t>
            </a:r>
          </a:p>
          <a:p>
            <a:pPr marL="514350" indent="-514350" algn="ctr">
              <a:buAutoNum type="arabicPeriod"/>
            </a:pPr>
            <a:r>
              <a:rPr lang="en-US" sz="3000" b="1" dirty="0" smtClean="0">
                <a:solidFill>
                  <a:srgbClr val="0070C0"/>
                </a:solidFill>
              </a:rPr>
              <a:t>A symbol or shape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12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8600"/>
            <a:ext cx="6383514" cy="2739211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Power of Symbols &amp; Logos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(represent and associate with different products)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146" name="Picture 2" descr="Image result for patriots log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498" y="2819400"/>
            <a:ext cx="234977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cdonald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655562"/>
            <a:ext cx="1988299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target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9236" y="2667000"/>
            <a:ext cx="250082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nik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5334000"/>
            <a:ext cx="2588552" cy="9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starbucks log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538" y="4138471"/>
            <a:ext cx="2672677" cy="252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49" y="-109503"/>
            <a:ext cx="9183733" cy="938719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5500" dirty="0" smtClean="0"/>
              <a:t>SYMBOLS </a:t>
            </a:r>
            <a:r>
              <a:rPr lang="en-US" sz="2400" dirty="0" smtClean="0"/>
              <a:t>can be more than just products or companies</a:t>
            </a:r>
            <a:endParaRPr lang="en-US" sz="2800" dirty="0"/>
          </a:p>
        </p:txBody>
      </p:sp>
      <p:pic>
        <p:nvPicPr>
          <p:cNvPr id="4" name="Picture 2" descr="Image result for appl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586" y="1185374"/>
            <a:ext cx="2209800" cy="26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lay butto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212143"/>
            <a:ext cx="2853214" cy="22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eace sig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840" y="914400"/>
            <a:ext cx="2385969" cy="23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egyptian ey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964" y="2981570"/>
            <a:ext cx="3481232" cy="34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eiffel tower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5485" y="609600"/>
            <a:ext cx="2194259" cy="347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16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304800"/>
            <a:ext cx="7924800" cy="10772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3200" b="1" dirty="0" smtClean="0">
                <a:solidFill>
                  <a:srgbClr val="3B3E41"/>
                </a:solidFill>
                <a:latin typeface="Open Sans"/>
              </a:rPr>
              <a:t>Identity </a:t>
            </a:r>
            <a:r>
              <a:rPr lang="en-US" sz="3200" dirty="0" smtClean="0">
                <a:solidFill>
                  <a:srgbClr val="3B3E41"/>
                </a:solidFill>
                <a:latin typeface="Open Sans"/>
              </a:rPr>
              <a:t>– is the </a:t>
            </a:r>
            <a:r>
              <a:rPr lang="en-US" sz="3200" dirty="0">
                <a:solidFill>
                  <a:srgbClr val="3B3E41"/>
                </a:solidFill>
                <a:latin typeface="Open Sans"/>
              </a:rPr>
              <a:t>distinguishing character or personality of an individual 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9" y="2892409"/>
            <a:ext cx="1333500" cy="1333500"/>
          </a:xfrm>
          <a:prstGeom prst="rect">
            <a:avLst/>
          </a:prstGeom>
        </p:spPr>
      </p:pic>
      <p:pic>
        <p:nvPicPr>
          <p:cNvPr id="5" name="Picture 5" descr="Image result for arr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73084">
            <a:off x="5366684" y="2267718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rr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83256">
            <a:off x="5772047" y="4294211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arr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511938">
            <a:off x="3289677" y="4718092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arr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503052">
            <a:off x="3012085" y="2460941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patriots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449" y="1493410"/>
            <a:ext cx="234977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kodak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6722" y="1066799"/>
            <a:ext cx="27503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rt teach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4717" y="4800600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rav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669" y="2797681"/>
            <a:ext cx="2017725" cy="20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arr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395289">
            <a:off x="3009974" y="3628269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erosmith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626" y="5523398"/>
            <a:ext cx="2844412" cy="110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84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458200" cy="1485900"/>
          </a:xfrm>
        </p:spPr>
        <p:txBody>
          <a:bodyPr numCol="1"/>
          <a:lstStyle/>
          <a:p>
            <a:pPr algn="ctr"/>
            <a:r>
              <a:rPr lang="en-US" dirty="0" smtClean="0"/>
              <a:t>What are we doing for our first project?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676400"/>
            <a:ext cx="434340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We will be creating an image that represents YOU using symbols, logos and pictures to represent and create a visual story. This visual story will give the viewer insight into you, the artist.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These images will be breaking out of their border using colored pencil and permanent ink. </a:t>
            </a:r>
            <a:endParaRPr lang="en-US" sz="2400" dirty="0"/>
          </a:p>
        </p:txBody>
      </p:sp>
      <p:pic>
        <p:nvPicPr>
          <p:cNvPr id="2050" name="Picture 2" descr="c6dd9a20-aad8-4435-8d9e-3df11ef0bb86@namprd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-402" r="10371" b="402"/>
          <a:stretch/>
        </p:blipFill>
        <p:spPr>
          <a:xfrm rot="5400000">
            <a:off x="476250" y="2178647"/>
            <a:ext cx="4229100" cy="362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3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2.wp.com/createartwithme.com/wp-content/uploads/2014/12/IMG_3631-e1428021271336.jpg?fit=457%2C6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3998" r="3720" b="4000"/>
          <a:stretch/>
        </p:blipFill>
        <p:spPr>
          <a:xfrm>
            <a:off x="381000" y="366712"/>
            <a:ext cx="324440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0.wp.com/createartwithme.com/wp-content/uploads/2013/04/BeyondtheBorder-4-e14280210532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263" y="3755642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0.wp.com/createartwithme.com/wp-content/uploads/2013/04/IMG_5833.jpg?fit=480%2C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6804" y="366712"/>
            <a:ext cx="2906830" cy="3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786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2362200" cy="31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" t="15942" r="10737"/>
          <a:stretch/>
        </p:blipFill>
        <p:spPr>
          <a:xfrm>
            <a:off x="3581400" y="381000"/>
            <a:ext cx="2409497" cy="3176155"/>
          </a:xfrm>
          <a:prstGeom prst="rect">
            <a:avLst/>
          </a:prstGeom>
        </p:spPr>
      </p:pic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r="60"/>
          <a:stretch/>
        </p:blipFill>
        <p:spPr bwMode="auto">
          <a:xfrm>
            <a:off x="6477000" y="378691"/>
            <a:ext cx="2497663" cy="31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2186709" cy="29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68247"/>
            <a:ext cx="2209800" cy="29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18" y="3668246"/>
            <a:ext cx="2209801" cy="29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dirty="0" smtClean="0"/>
              <a:t>What are the steps?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64" r="1444"/>
          <a:stretch/>
        </p:blipFill>
        <p:spPr>
          <a:xfrm>
            <a:off x="171449" y="2971800"/>
            <a:ext cx="891540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600" y="-381000"/>
            <a:ext cx="1758815" cy="286232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18000" dirty="0" smtClean="0">
                <a:solidFill>
                  <a:schemeClr val="bg1">
                    <a:lumMod val="75000"/>
                  </a:schemeClr>
                </a:solidFill>
              </a:rPr>
              <a:t>&amp;</a:t>
            </a:r>
            <a:endParaRPr lang="en-US" sz="18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04391"/>
            <a:ext cx="6458819" cy="144655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8800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Composition</a:t>
            </a:r>
            <a:endParaRPr lang="en-US" sz="8800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205116"/>
            <a:ext cx="5317481" cy="1631216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10000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  <a:cs typeface="Aharoni" pitchFamily="2" charset="-79"/>
              </a:rPr>
              <a:t>Identity</a:t>
            </a:r>
            <a:endParaRPr lang="en-US" sz="10000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1" y="2666521"/>
            <a:ext cx="7162800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While studying the concept of </a:t>
            </a:r>
            <a:r>
              <a:rPr lang="en-US" sz="2400" b="1" dirty="0" smtClean="0">
                <a:solidFill>
                  <a:srgbClr val="C00000"/>
                </a:solidFill>
              </a:rPr>
              <a:t>composition</a:t>
            </a:r>
            <a:r>
              <a:rPr lang="en-US" sz="2400" dirty="0" smtClean="0">
                <a:solidFill>
                  <a:srgbClr val="C00000"/>
                </a:solidFill>
              </a:rPr>
              <a:t>, the arrangement of elements within a work of art, student-artists created designs using letters, numbers, logos, and symbols. Students looked at the concepts of </a:t>
            </a:r>
            <a:r>
              <a:rPr lang="en-US" sz="2400" b="1" dirty="0" smtClean="0">
                <a:solidFill>
                  <a:srgbClr val="C00000"/>
                </a:solidFill>
              </a:rPr>
              <a:t>communication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</a:rPr>
              <a:t>presentation</a:t>
            </a:r>
            <a:r>
              <a:rPr lang="en-US" sz="2400" dirty="0" smtClean="0">
                <a:solidFill>
                  <a:srgbClr val="C00000"/>
                </a:solidFill>
              </a:rPr>
              <a:t>, and that of a </a:t>
            </a:r>
            <a:r>
              <a:rPr lang="en-US" sz="2400" b="1" i="1" dirty="0" smtClean="0">
                <a:solidFill>
                  <a:srgbClr val="C00000"/>
                </a:solidFill>
              </a:rPr>
              <a:t>narrative</a:t>
            </a:r>
            <a:r>
              <a:rPr lang="en-US" sz="2400" dirty="0" smtClean="0">
                <a:solidFill>
                  <a:srgbClr val="C00000"/>
                </a:solidFill>
              </a:rPr>
              <a:t>, “telling viewers a story” about themselves with these colorful pieces!</a:t>
            </a:r>
          </a:p>
          <a:p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</a:rPr>
              <a:t>			       -Mr. Smith &amp; Ms. </a:t>
            </a:r>
            <a:r>
              <a:rPr lang="en-US" sz="2400" dirty="0" err="1" smtClean="0">
                <a:solidFill>
                  <a:srgbClr val="C00000"/>
                </a:solidFill>
              </a:rPr>
              <a:t>Salatino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278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6800" y="152400"/>
            <a:ext cx="4038600" cy="68018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Criteria (what you need to include):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Use a few symbols, colors, shapes, and letters/numbers to create a “portrait” of yourself!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You will need: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BORDER: You should have an enclosed shape that defines your visual boundary.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SYMBOLS: 1-3 symbols about yourself, interests or other things about you!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COLOR: The object within the border should be in full color while the outside space should be in black and white.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ELEMENTS: Shapes, lines, numbers, or other symbols to add to the poster.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 GOOD COMPOSITION: Put it together in a way that creates an interesting, vibrant poster!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https://i0.wp.com/createartwithme.com/wp-content/uploads/2013/04/IMG_5831.jpg?fit=480%2C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19200"/>
            <a:ext cx="3595012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98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4400" y="228600"/>
            <a:ext cx="4114800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000" dirty="0" smtClean="0"/>
              <a:t>A good composition has:</a:t>
            </a:r>
          </a:p>
          <a:p>
            <a:r>
              <a:rPr lang="en-US" sz="3000" dirty="0" smtClean="0">
                <a:solidFill>
                  <a:srgbClr val="0070C0"/>
                </a:solidFill>
              </a:rPr>
              <a:t>BALANCE: Is the “weight” of the colors or light/dark spread out well?</a:t>
            </a:r>
          </a:p>
          <a:p>
            <a:r>
              <a:rPr lang="en-US" sz="3000" dirty="0" smtClean="0">
                <a:solidFill>
                  <a:srgbClr val="00B050"/>
                </a:solidFill>
              </a:rPr>
              <a:t>UNITY: Does everything look like it goes together?</a:t>
            </a:r>
          </a:p>
          <a:p>
            <a:r>
              <a:rPr lang="en-US" sz="3000" dirty="0" smtClean="0">
                <a:solidFill>
                  <a:srgbClr val="92D050"/>
                </a:solidFill>
              </a:rPr>
              <a:t>MOVEMENT: Does the piece make you move your eyes around? IS IT INTERESTING??</a:t>
            </a:r>
            <a:endParaRPr lang="en-US" sz="3000" dirty="0">
              <a:solidFill>
                <a:srgbClr val="92D050"/>
              </a:solidFill>
            </a:endParaRPr>
          </a:p>
        </p:txBody>
      </p:sp>
      <p:pic>
        <p:nvPicPr>
          <p:cNvPr id="3074" name="Picture 2" descr="https://i0.wp.com/createartwithme.com/wp-content/uploads/2013/04/IMG_61631.jpg?fit=483%2C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3654425" cy="45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94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228600"/>
            <a:ext cx="8610600" cy="1754326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Before we get to our final project we need to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76400"/>
            <a:ext cx="7226274" cy="1569660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rgbClr val="FF99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BRAINSTORM</a:t>
            </a:r>
            <a:endParaRPr lang="en-US" sz="9600" b="0" cap="none" spc="0" dirty="0">
              <a:ln w="0"/>
              <a:solidFill>
                <a:srgbClr val="FF99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0" name="Picture 2" descr="Image result for brainstorm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246060"/>
            <a:ext cx="5984438" cy="368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37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d619931-b506-4dad-91da-4572b960b1ec@namprd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-2083" b="4166"/>
          <a:stretch/>
        </p:blipFill>
        <p:spPr>
          <a:xfrm rot="5400000">
            <a:off x="675723" y="481131"/>
            <a:ext cx="421115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b9e9098-e7fd-474a-90af-96ebfa2e4ab3@namprd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652293" y="2815307"/>
            <a:ext cx="41828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 result for arrow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3962400" y="609600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29099" y="560548"/>
            <a:ext cx="5029199" cy="523220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Draw 4 boxes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5" descr="Image result for arrow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73084">
            <a:off x="4261783" y="4818955"/>
            <a:ext cx="1371601" cy="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1" y="5300387"/>
            <a:ext cx="4648200" cy="954107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Draw a SMALLER box inside each of your 4 boxes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680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e5ed403-ae36-4ec5-9c79-673df6da09dd@namprd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587605" y="1307995"/>
            <a:ext cx="612119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age result for arrow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117910">
            <a:off x="783966" y="3598888"/>
            <a:ext cx="2424816" cy="7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2027618" cy="1384995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Brainstorm some ideas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Image result for arrow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264312">
            <a:off x="5615744" y="4223208"/>
            <a:ext cx="2130049" cy="7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83496" y="5152899"/>
            <a:ext cx="2590800" cy="1384995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Draw out your thumbnail sketches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270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50735" y="3286148"/>
            <a:ext cx="3505200" cy="1384995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Choose your best design and add color using colored pencil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fb13b51a-0811-46f0-9a7d-acf308d650b5@namprd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68405" y="1187729"/>
            <a:ext cx="612119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Image result for arrow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089174">
            <a:off x="4783663" y="2193609"/>
            <a:ext cx="2130049" cy="7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133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2400"/>
            <a:ext cx="3956539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0568" y="228600"/>
            <a:ext cx="3470031" cy="646331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r>
              <a:rPr lang="en-US" dirty="0" smtClean="0"/>
              <a:t>Using References= Better, more successful drawing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1586" y="4191000"/>
            <a:ext cx="3459014" cy="646331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r>
              <a:rPr lang="en-US" dirty="0" smtClean="0"/>
              <a:t>Drawing from your memory= not as good. So use a reference!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800" y="990600"/>
            <a:ext cx="2743200" cy="1600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002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hand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913840" y="1641406"/>
            <a:ext cx="2238532" cy="12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2912" y="846471"/>
            <a:ext cx="3420390" cy="25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encil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686331">
            <a:off x="204447" y="220400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62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encil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905000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838200"/>
            <a:ext cx="6026266" cy="1323439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B02020502" pitchFamily="82" charset="0"/>
              </a:rPr>
              <a:t>Final Copy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34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64" r="1444"/>
          <a:stretch/>
        </p:blipFill>
        <p:spPr>
          <a:xfrm>
            <a:off x="227681" y="2438400"/>
            <a:ext cx="8915401" cy="240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8303" y="1523333"/>
            <a:ext cx="1977209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Part 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8179" y="1558220"/>
            <a:ext cx="1977209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Part 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5217" y="1523333"/>
            <a:ext cx="1977209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Part 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816666"/>
            <a:ext cx="1472516" cy="1015663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Measure out our border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7838" y="4816665"/>
            <a:ext cx="1472516" cy="1323439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Sketch out your design in PENCIL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11022" y="4801058"/>
            <a:ext cx="1472516" cy="1323439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Add color ONLY to the CENTER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511" y="4812076"/>
            <a:ext cx="3522571" cy="707886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Add black and white value using Sharpie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10000" y="2446663"/>
            <a:ext cx="0" cy="23920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05414" y="2481550"/>
            <a:ext cx="0" cy="23920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22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 numCol="1"/>
          <a:lstStyle/>
          <a:p>
            <a:r>
              <a:rPr lang="en-US" dirty="0" smtClean="0"/>
              <a:t>Grab a ruler and measure out 1.5 inches on each side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71700" y="838200"/>
            <a:ext cx="4000500" cy="496808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rul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5797101"/>
            <a:ext cx="5715000" cy="98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2667000" y="5638800"/>
            <a:ext cx="0" cy="1674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Image result for pencil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657" y="3138416"/>
            <a:ext cx="2622143" cy="25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2635657" y="838200"/>
            <a:ext cx="0" cy="1674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15000" y="838200"/>
            <a:ext cx="0" cy="1674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20780" y="5629619"/>
            <a:ext cx="0" cy="1674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71700" y="1219200"/>
            <a:ext cx="266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05500" y="1219200"/>
            <a:ext cx="266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05500" y="5410200"/>
            <a:ext cx="266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71700" y="5410200"/>
            <a:ext cx="266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512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73526" y="1447800"/>
            <a:ext cx="3370474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odoni MT Black" pitchFamily="18" charset="0"/>
                <a:cs typeface="Aharoni" pitchFamily="2" charset="-79"/>
              </a:rPr>
              <a:t>Borders</a:t>
            </a:r>
            <a:endParaRPr lang="en-US" sz="6000" dirty="0">
              <a:solidFill>
                <a:schemeClr val="bg1"/>
              </a:solidFill>
              <a:latin typeface="Bodoni MT Black" pitchFamily="18" charset="0"/>
              <a:cs typeface="Aharoni" pitchFamily="2" charset="-79"/>
            </a:endParaRPr>
          </a:p>
        </p:txBody>
      </p:sp>
      <p:pic>
        <p:nvPicPr>
          <p:cNvPr id="1028" name="Picture 4" descr="Beyond the Border Art Les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3764" y="864450"/>
            <a:ext cx="3369051" cy="51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2104" y="864450"/>
            <a:ext cx="2837636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6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B</a:t>
            </a:r>
            <a:r>
              <a:rPr lang="en-US" sz="6000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eyond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14382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2"/>
          <a:stretch/>
        </p:blipFill>
        <p:spPr>
          <a:xfrm rot="5400000">
            <a:off x="1562100" y="1286933"/>
            <a:ext cx="6019800" cy="51223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590800" y="1752600"/>
            <a:ext cx="3657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5715000"/>
            <a:ext cx="419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048000" y="1295400"/>
            <a:ext cx="228600" cy="5181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8800" y="1257299"/>
            <a:ext cx="228600" cy="52197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6800" y="268069"/>
            <a:ext cx="7315200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dirty="0" smtClean="0"/>
              <a:t>Connect your marks using a ruler. DRAW THEM EXTREMELY </a:t>
            </a:r>
            <a:r>
              <a:rPr lang="en-US" b="1" u="sng" dirty="0" smtClean="0"/>
              <a:t>LIGHT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5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 numCol="1"/>
          <a:lstStyle/>
          <a:p>
            <a:r>
              <a:rPr lang="en-US" dirty="0" smtClean="0"/>
              <a:t>Sketch in your design LIGHTLY!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3262" y="1581955"/>
            <a:ext cx="5877476" cy="43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4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010" y="838200"/>
            <a:ext cx="7334252" cy="1323439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B02020502" pitchFamily="82" charset="0"/>
              </a:rPr>
              <a:t>Adding Color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7170" name="Picture 2" descr="Image result for pencil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371600"/>
            <a:ext cx="3909519" cy="52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01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200900" cy="1485900"/>
          </a:xfrm>
        </p:spPr>
        <p:txBody>
          <a:bodyPr numCol="1">
            <a:normAutofit/>
          </a:bodyPr>
          <a:lstStyle/>
          <a:p>
            <a:r>
              <a:rPr lang="en-US" sz="7200" dirty="0" smtClean="0"/>
              <a:t>Craftsmanship-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4258"/>
            <a:ext cx="7200900" cy="3581400"/>
          </a:xfrm>
        </p:spPr>
        <p:txBody>
          <a:bodyPr numCol="1">
            <a:normAutofit/>
          </a:bodyPr>
          <a:lstStyle/>
          <a:p>
            <a:r>
              <a:rPr lang="en-US" sz="4400" dirty="0" smtClean="0"/>
              <a:t>The quality of design and work shown in something made by hand.</a:t>
            </a:r>
          </a:p>
          <a:p>
            <a:r>
              <a:rPr lang="en-US" sz="4400" dirty="0" smtClean="0"/>
              <a:t>“how neat it is”</a:t>
            </a:r>
            <a:endParaRPr lang="en-US" sz="4400" dirty="0"/>
          </a:p>
        </p:txBody>
      </p:sp>
      <p:pic>
        <p:nvPicPr>
          <p:cNvPr id="2050" name="Picture 2" descr="Image result for craftsman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419100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 numCol="1">
            <a:noAutofit/>
          </a:bodyPr>
          <a:lstStyle/>
          <a:p>
            <a:r>
              <a:rPr lang="en-US" sz="13800" dirty="0" smtClean="0"/>
              <a:t>Value-</a:t>
            </a:r>
            <a:r>
              <a:rPr lang="en-US" sz="9600" dirty="0" smtClean="0"/>
              <a:t> the lightness and darkness of a color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671858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 numCol="1">
            <a:normAutofit lnSpcReduction="10000"/>
          </a:bodyPr>
          <a:lstStyle/>
          <a:p>
            <a:r>
              <a:rPr lang="en-US" sz="9600" dirty="0" smtClean="0"/>
              <a:t>Blending-</a:t>
            </a:r>
            <a:r>
              <a:rPr lang="en-US" sz="8000" dirty="0" smtClean="0"/>
              <a:t> the gentle and gradual transition from one color to the other</a:t>
            </a:r>
            <a:endParaRPr lang="en-US" sz="8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16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 numCol="1"/>
          <a:lstStyle/>
          <a:p>
            <a:r>
              <a:rPr lang="en-US" sz="8800" dirty="0" smtClean="0"/>
              <a:t>Color Mixing-</a:t>
            </a:r>
            <a:r>
              <a:rPr lang="en-US" sz="7200" dirty="0" smtClean="0"/>
              <a:t> when you mix two different colors together to produce a new color.</a:t>
            </a:r>
            <a:endParaRPr lang="en-US" sz="7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309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 numCol="1">
            <a:normAutofit/>
          </a:bodyPr>
          <a:lstStyle/>
          <a:p>
            <a:r>
              <a:rPr lang="en-US" sz="4400" b="1" dirty="0" smtClean="0"/>
              <a:t>Directional Shading </a:t>
            </a:r>
            <a:r>
              <a:rPr lang="en-US" sz="4400" dirty="0" smtClean="0"/>
              <a:t>helps transform a shape and gives it the illusion of form using curved lines. By coloring with curved lines, this helps the apple look like it has form.</a:t>
            </a:r>
            <a:endParaRPr lang="en-US" sz="4400" dirty="0"/>
          </a:p>
        </p:txBody>
      </p:sp>
      <p:pic>
        <p:nvPicPr>
          <p:cNvPr id="9218" name="Picture 2" descr="Directional Shading drawing lesson with primary colours on an Ap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6" t="68841" r="14849" b="4979"/>
          <a:stretch/>
        </p:blipFill>
        <p:spPr>
          <a:xfrm>
            <a:off x="5921021" y="3886200"/>
            <a:ext cx="27657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447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lored Pencil Techniques: Learn Tips on Creating Colored Pencil Art --&gt; If you're in the market for the top coloring books and writing utensils including gel pens, watercolors, drawing markers and colored pencils, check out our website at http://ColoringToolkit.com. Color... Relax... Chill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7001"/>
          <a:stretch/>
        </p:blipFill>
        <p:spPr>
          <a:xfrm>
            <a:off x="1143000" y="609600"/>
            <a:ext cx="3810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1530340"/>
            <a:ext cx="3945536" cy="3416320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Make sure your pencils are always sharp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67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905000"/>
            <a:ext cx="4268028" cy="2308324"/>
          </a:xfrm>
          <a:prstGeom prst="rect">
            <a:avLst/>
          </a:prstGeom>
          <a:noFill/>
        </p:spPr>
        <p:txBody>
          <a:bodyPr wrap="none" lIns="91440" tIns="45720" rIns="91440" bIns="45720" numCol="1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B02020502" pitchFamily="82" charset="0"/>
              </a:rPr>
              <a:t>Adding  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anose="04040905080B02020502" pitchFamily="82" charset="0"/>
              </a:rPr>
              <a:t>Ink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076" y="2819400"/>
            <a:ext cx="566792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651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7264" y="2133600"/>
            <a:ext cx="5114862" cy="433965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3600" dirty="0" smtClean="0"/>
              <a:t>Related Concepts</a:t>
            </a:r>
          </a:p>
          <a:p>
            <a:r>
              <a:rPr lang="en-US" sz="6000" dirty="0" smtClean="0">
                <a:solidFill>
                  <a:srgbClr val="FF9999"/>
                </a:solidFill>
              </a:rPr>
              <a:t>IDENTITY</a:t>
            </a:r>
          </a:p>
          <a:p>
            <a:r>
              <a:rPr lang="en-US" sz="6000" dirty="0" smtClean="0">
                <a:solidFill>
                  <a:srgbClr val="FF9999"/>
                </a:solidFill>
              </a:rPr>
              <a:t>COMPOSITION</a:t>
            </a:r>
          </a:p>
          <a:p>
            <a:r>
              <a:rPr lang="en-US" sz="6000" dirty="0" smtClean="0">
                <a:solidFill>
                  <a:srgbClr val="FF9999"/>
                </a:solidFill>
              </a:rPr>
              <a:t>PRESENTATION</a:t>
            </a:r>
          </a:p>
          <a:p>
            <a:r>
              <a:rPr lang="en-US" sz="6000" dirty="0" smtClean="0">
                <a:solidFill>
                  <a:srgbClr val="FF9999"/>
                </a:solidFill>
              </a:rPr>
              <a:t>NARRATIVE</a:t>
            </a:r>
            <a:endParaRPr lang="en-US" sz="6000" dirty="0">
              <a:solidFill>
                <a:srgbClr val="FF99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751881"/>
            <a:ext cx="4745082" cy="1384995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3600" dirty="0" smtClean="0"/>
              <a:t>KEY CONCEPT</a:t>
            </a:r>
          </a:p>
          <a:p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COMMUNICATION</a:t>
            </a:r>
          </a:p>
        </p:txBody>
      </p:sp>
      <p:pic>
        <p:nvPicPr>
          <p:cNvPr id="5122" name="Picture 2" descr="Image result for visual communicati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257800" y="78563"/>
            <a:ext cx="3700037" cy="35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17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6dd9a20-aad8-4435-8d9e-3df11ef0bb86@namprd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-402" r="10371" b="402"/>
          <a:stretch/>
        </p:blipFill>
        <p:spPr>
          <a:xfrm rot="5400000">
            <a:off x="414111" y="881289"/>
            <a:ext cx="5937249" cy="50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27271" y="433330"/>
            <a:ext cx="3249533" cy="4401205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will be adding black and white value to the outside border using Sharpie.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8" name="Picture 4" descr="Image result for arr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831109">
            <a:off x="5638800" y="4858405"/>
            <a:ext cx="176158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24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23789"/>
              </p:ext>
            </p:extLst>
          </p:nvPr>
        </p:nvGraphicFramePr>
        <p:xfrm>
          <a:off x="29073" y="1676400"/>
          <a:ext cx="8957480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1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0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Level Descriptor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Indicators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student does not reach a standard described by any of the descriptors below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11049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spc="10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qu</a:t>
                      </a:r>
                      <a:r>
                        <a:rPr lang="en-US" sz="1200" spc="5" dirty="0">
                          <a:effectLst/>
                        </a:rPr>
                        <a:t>isi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 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25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app</a:t>
                      </a:r>
                      <a:r>
                        <a:rPr lang="en-US" sz="1200" spc="10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1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</a:t>
                      </a:r>
                      <a:r>
                        <a:rPr lang="en-US" sz="1200" spc="-10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, 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 is careless/does not reflect research.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Improvement of skills/principles from the pre-asssesment is not evident or improved upon</a:t>
                      </a:r>
                    </a:p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 is carelessly smudged/dirty/damaged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 shows little to no use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Preliminary work was not completed. </a:t>
                      </a:r>
                    </a:p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3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0510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5" dirty="0">
                          <a:effectLst/>
                        </a:rPr>
                        <a:t>q</a:t>
                      </a:r>
                      <a:r>
                        <a:rPr lang="en-US" sz="1200" spc="-5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10" dirty="0">
                          <a:effectLst/>
                        </a:rPr>
                        <a:t>q</a:t>
                      </a:r>
                      <a:r>
                        <a:rPr lang="en-US" sz="1200" dirty="0">
                          <a:effectLst/>
                        </a:rPr>
                        <a:t>u</a:t>
                      </a:r>
                      <a:r>
                        <a:rPr lang="en-US" sz="1200" spc="5" dirty="0">
                          <a:effectLst/>
                        </a:rPr>
                        <a:t>isi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 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-1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5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5" dirty="0">
                          <a:effectLst/>
                        </a:rPr>
                        <a:t>q</a:t>
                      </a:r>
                      <a:r>
                        <a:rPr lang="en-US" sz="1200" spc="-5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app</a:t>
                      </a:r>
                      <a:r>
                        <a:rPr lang="en-US" sz="1200" spc="20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</a:t>
                      </a:r>
                      <a:r>
                        <a:rPr lang="en-US" sz="1200" spc="-10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eate,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Work is a sufficient reflection of the source/research.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Improvement of skills/principles from the </a:t>
                      </a:r>
                      <a:r>
                        <a:rPr lang="en-US" sz="1200" dirty="0" smtClean="0">
                          <a:effectLst/>
                        </a:rPr>
                        <a:t>pre-assessment </a:t>
                      </a:r>
                      <a:r>
                        <a:rPr lang="en-US" sz="1200" dirty="0">
                          <a:effectLst/>
                        </a:rPr>
                        <a:t>is </a:t>
                      </a:r>
                      <a:r>
                        <a:rPr lang="en-US" sz="1200" dirty="0" smtClean="0">
                          <a:effectLst/>
                        </a:rPr>
                        <a:t>sufficiently </a:t>
                      </a:r>
                      <a:r>
                        <a:rPr lang="en-US" sz="1200" dirty="0">
                          <a:effectLst/>
                        </a:rPr>
                        <a:t>evident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Work should be cleaner or repaired.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Student shows a portion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Preliminary work was partially completed.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>
          <a:xfrm>
            <a:off x="5257800" y="152400"/>
            <a:ext cx="2698750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numCol="1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OBJECTIVE B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</a:t>
            </a:r>
            <a:r>
              <a:rPr lang="en-US" sz="1200" u="sng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materials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 or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21731"/>
            <a:ext cx="3947684" cy="461665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B: Developing Skills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100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362581"/>
              </p:ext>
            </p:extLst>
          </p:nvPr>
        </p:nvGraphicFramePr>
        <p:xfrm>
          <a:off x="5687" y="1462088"/>
          <a:ext cx="8957480" cy="530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0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Level Descriptor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Indicators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8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5-6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9652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qu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 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-1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5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pp</a:t>
                      </a:r>
                      <a:r>
                        <a:rPr lang="en-US" sz="1200" spc="5" dirty="0">
                          <a:effectLst/>
                        </a:rPr>
                        <a:t>lic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k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spc="-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eate,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Elements reflect the source/research.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Improvement of skills/principles from the pre-asssesment is clearly in use.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 has minor un-necessary smudging or creasing/damage.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 shows use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Preliminary work and ideas were varied and  mostly completed.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7-8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1907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qu</a:t>
                      </a:r>
                      <a:r>
                        <a:rPr lang="en-US" sz="1200" spc="5" dirty="0">
                          <a:effectLst/>
                        </a:rPr>
                        <a:t>isi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 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-1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5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app</a:t>
                      </a:r>
                      <a:r>
                        <a:rPr lang="en-US" sz="1200" spc="10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</a:t>
                      </a:r>
                      <a:r>
                        <a:rPr lang="en-US" sz="1200" spc="-10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eate,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Elements clearly reflect the source/ imagery/ research, and are improved (pre-tests etc.)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Improvement of skills/principles from the </a:t>
                      </a:r>
                      <a:r>
                        <a:rPr lang="en-US" sz="1200" dirty="0" smtClean="0">
                          <a:effectLst/>
                        </a:rPr>
                        <a:t>pre-assessment </a:t>
                      </a:r>
                      <a:r>
                        <a:rPr lang="en-US" sz="1200" dirty="0">
                          <a:effectLst/>
                        </a:rPr>
                        <a:t>is very evident.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Work is clean and well presented.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Student shows use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Preliminary work and ideas were fully elaborated and completed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>
          <a:xfrm>
            <a:off x="2376488" y="1004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>
          <a:xfrm>
            <a:off x="5257800" y="152400"/>
            <a:ext cx="2698750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numCol="1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OBJECTIVE B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</a:t>
            </a:r>
            <a:r>
              <a:rPr lang="en-US" sz="1200" u="sng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materials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 or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353320"/>
            <a:ext cx="3947684" cy="461665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B: Developing Skills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83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33074"/>
              </p:ext>
            </p:extLst>
          </p:nvPr>
        </p:nvGraphicFramePr>
        <p:xfrm>
          <a:off x="381000" y="1327641"/>
          <a:ext cx="8077200" cy="5534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2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Level Descriptor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Indicators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4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student does not reach a standard described by any of the descriptors below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02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5590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on,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wh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-2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ay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k </a:t>
                      </a:r>
                      <a:r>
                        <a:rPr lang="en-US" sz="1200" spc="5" dirty="0">
                          <a:effectLst/>
                        </a:rPr>
                        <a:t>cl</a:t>
                      </a:r>
                      <a:r>
                        <a:rPr lang="en-US" sz="1200" dirty="0">
                          <a:effectLst/>
                        </a:rPr>
                        <a:t>arity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or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ty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51244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spc="10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deas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wh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spc="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y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k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..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Skills/Principles are weak or ignored.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Work is carelessly messy/dirty/damaged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Preliminary work was not completed.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36576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-5" dirty="0">
                          <a:effectLst/>
                        </a:rPr>
                        <a:t>qu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c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ear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30353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-5" dirty="0">
                          <a:effectLst/>
                        </a:rPr>
                        <a:t>qu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5" dirty="0">
                          <a:effectLst/>
                        </a:rPr>
                        <a:t>q</a:t>
                      </a:r>
                      <a:r>
                        <a:rPr lang="en-US" sz="1200" spc="-5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5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skills/principles are developing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Work should be cleaner or repaired.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Preliminary/practice sketches are limited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amount of preliminary/practice sketches or ideas are not completed and/or are not developed</a:t>
                      </a:r>
                    </a:p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>
          <a:xfrm>
            <a:off x="152444" y="96660"/>
            <a:ext cx="14428190" cy="4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>
          <a:xfrm>
            <a:off x="5564383" y="286248"/>
            <a:ext cx="2590800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numCol="1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 IVE 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</a:t>
            </a: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process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Materials,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example(s), drawings, or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60636"/>
            <a:ext cx="4224939" cy="461665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C: Thinking Creatively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05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959394"/>
              </p:ext>
            </p:extLst>
          </p:nvPr>
        </p:nvGraphicFramePr>
        <p:xfrm>
          <a:off x="224095" y="1600200"/>
          <a:ext cx="8915356" cy="4587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87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Level Descriptor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Indicators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5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5-6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46799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sta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-5" dirty="0">
                          <a:effectLst/>
                        </a:rPr>
                        <a:t> c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ear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5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si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6416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sta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deas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10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Required skills/principles are clearly in use.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Work has un-necessary messiness or is creased/damaged.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Preliminary/practice sketches  have some variety/ different ideas.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Required amount of preliminary/practice sketches or ideas are completed and are adequately developed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7-8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521335" indent="-17970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1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-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-5" dirty="0">
                          <a:effectLst/>
                        </a:rPr>
                        <a:t> c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ear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5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si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</a:p>
                    <a:p>
                      <a:pPr marL="299720" marR="317500" indent="-17970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 </a:t>
                      </a:r>
                      <a:r>
                        <a:rPr lang="en-US" sz="1200" spc="1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-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r>
                        <a:rPr lang="en-US" sz="1200" spc="2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skills/principles are very evident.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Work is clean and well presented.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Preliminary/practice sketches are fully elaborated and show a variety of different ideas.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amount of preliminary/practice sketches or ideas are completed and are fully developed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>
          <a:xfrm>
            <a:off x="152444" y="96660"/>
            <a:ext cx="14428190" cy="4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>
          <a:xfrm>
            <a:off x="5564383" y="286248"/>
            <a:ext cx="2590800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numCol="1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 IVE 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</a:t>
            </a: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process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Materials,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example(s), drawings, or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31056"/>
            <a:ext cx="4224939" cy="461665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C: Thinking Creatively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586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t's all fol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199" y="1600200"/>
            <a:ext cx="6940671" cy="375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36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656344"/>
            <a:ext cx="8537465" cy="2677656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4800" dirty="0" smtClean="0"/>
              <a:t>ATL 2   THINKING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Creative Thinking Skills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Transfer Skills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76200"/>
            <a:ext cx="7848600" cy="249299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800" dirty="0" smtClean="0"/>
              <a:t>ATL 1   SELF MANAGEMENT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Organization Skills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Reflection Skills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54954" y="809850"/>
            <a:ext cx="218463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Journal Work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0671" y="6488668"/>
            <a:ext cx="218245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Ideas to final product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organized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1143000"/>
            <a:ext cx="1813243" cy="25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deas proces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82475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521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dirty="0" smtClean="0"/>
              <a:t>COMPOSITION?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524000"/>
            <a:ext cx="7200900" cy="3581400"/>
          </a:xfrm>
        </p:spPr>
        <p:txBody>
          <a:bodyPr numCol="1"/>
          <a:lstStyle/>
          <a:p>
            <a:r>
              <a:rPr lang="en-US" dirty="0" smtClean="0"/>
              <a:t>What is it? Where have you heard this word before? Is it used in other classes?</a:t>
            </a:r>
            <a:endParaRPr lang="en-US" dirty="0"/>
          </a:p>
        </p:txBody>
      </p:sp>
      <p:pic>
        <p:nvPicPr>
          <p:cNvPr id="1026" name="Picture 2" descr="Image result for questi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200400"/>
            <a:ext cx="29813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ChangeArrowheads="1"/>
          </p:cNvSpPr>
          <p:nvPr/>
        </p:nvSpPr>
        <p:spPr>
          <a:xfrm>
            <a:off x="325583" y="2286000"/>
            <a:ext cx="3962400" cy="4191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numCol="1" anchor="ctr"/>
          <a:lstStyle/>
          <a:p>
            <a:endParaRPr lang="en-US" dirty="0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>
          <a:xfrm>
            <a:off x="4648200" y="2269503"/>
            <a:ext cx="3962400" cy="4191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>
          <a:xfrm>
            <a:off x="569266" y="470741"/>
            <a:ext cx="8915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Composition: </a:t>
            </a:r>
            <a:r>
              <a:rPr lang="en-US" sz="5000" b="1" dirty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Arrangement of 	elements in art.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>
          <a:xfrm>
            <a:off x="6996592" y="3707353"/>
            <a:ext cx="1143000" cy="2753150"/>
          </a:xfrm>
          <a:prstGeom prst="rect">
            <a:avLst/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 rot="1278159">
            <a:off x="5098651" y="3022695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8587496">
            <a:off x="6261774" y="2997971"/>
            <a:ext cx="2422380" cy="1139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337968">
            <a:off x="5020077" y="4590944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5643211">
            <a:off x="6246864" y="5199583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12486" y="3429000"/>
            <a:ext cx="1064715" cy="1631216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Bodoni MT Black" pitchFamily="18" charset="0"/>
              </a:rPr>
              <a:t>C</a:t>
            </a:r>
            <a:endParaRPr lang="en-US" sz="100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81645" y="3428311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00000">
            <a:off x="1568378" y="4696042"/>
            <a:ext cx="2422380" cy="1139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13277" y="4863759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0800000">
            <a:off x="513277" y="5689062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>
          <a:xfrm>
            <a:off x="1251495" y="3733111"/>
            <a:ext cx="1143000" cy="2753150"/>
          </a:xfrm>
          <a:prstGeom prst="rect">
            <a:avLst/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numCol="1" anchor="ctr"/>
          <a:lstStyle/>
          <a:p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16930" y="4698019"/>
            <a:ext cx="1064715" cy="1631216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Bodoni MT Black" pitchFamily="18" charset="0"/>
              </a:rPr>
              <a:t>C</a:t>
            </a:r>
            <a:endParaRPr lang="en-US" sz="100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29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Oval 3"/>
          <p:cNvSpPr>
            <a:spLocks noChangeArrowheads="1"/>
          </p:cNvSpPr>
          <p:nvPr/>
        </p:nvSpPr>
        <p:spPr>
          <a:xfrm>
            <a:off x="1371600" y="1600200"/>
            <a:ext cx="17526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>
          <a:xfrm>
            <a:off x="5930900" y="1600200"/>
            <a:ext cx="1752600" cy="1752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>
          <a:xfrm>
            <a:off x="3657600" y="1600200"/>
            <a:ext cx="1752600" cy="1752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4114800"/>
            <a:ext cx="7663168" cy="2585323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 are your thoughts on this composition? Is it interesting?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926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Oval 4"/>
          <p:cNvSpPr>
            <a:spLocks noChangeArrowheads="1"/>
          </p:cNvSpPr>
          <p:nvPr/>
        </p:nvSpPr>
        <p:spPr>
          <a:xfrm>
            <a:off x="5255794" y="2871536"/>
            <a:ext cx="4726405" cy="4726405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>
          <a:xfrm>
            <a:off x="1752601" y="657728"/>
            <a:ext cx="3477126" cy="347712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>
          <a:xfrm>
            <a:off x="1219200" y="3219450"/>
            <a:ext cx="2057400" cy="2057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1" anchor="ctr"/>
          <a:lstStyle/>
          <a:p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4780005" y="159880"/>
            <a:ext cx="4363995" cy="1569660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 about this composition?</a:t>
            </a:r>
            <a:endParaRPr lang="en-US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7545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53313</TotalTime>
  <Words>980</Words>
  <Application>Microsoft Office PowerPoint</Application>
  <PresentationFormat>On-screen Show (4:3)</PresentationFormat>
  <Paragraphs>309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Adobe Fan Heiti Std B</vt:lpstr>
      <vt:lpstr>Adobe Gothic Std B</vt:lpstr>
      <vt:lpstr>Aharoni</vt:lpstr>
      <vt:lpstr>Arial</vt:lpstr>
      <vt:lpstr>Baskerville Old Face</vt:lpstr>
      <vt:lpstr>Bodoni MT Black</vt:lpstr>
      <vt:lpstr>Broadway</vt:lpstr>
      <vt:lpstr>Calibri</vt:lpstr>
      <vt:lpstr>Cambria</vt:lpstr>
      <vt:lpstr>Franklin Gothic Book</vt:lpstr>
      <vt:lpstr>MS Mincho</vt:lpstr>
      <vt:lpstr>Open Sans</vt:lpstr>
      <vt:lpstr>Symbol</vt:lpstr>
      <vt:lpstr>Times New Roman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we doing for our first project?</vt:lpstr>
      <vt:lpstr>PowerPoint Presentation</vt:lpstr>
      <vt:lpstr>PowerPoint Presentation</vt:lpstr>
      <vt:lpstr>What are the steps?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Craftsmanship-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Hilton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BILL;Melissa Salatino</dc:creator>
  <cp:lastModifiedBy>GV/WFL Edutech</cp:lastModifiedBy>
  <cp:revision>171</cp:revision>
  <cp:lastPrinted>2019-09-11T16:11:15Z</cp:lastPrinted>
  <dcterms:created xsi:type="dcterms:W3CDTF">2012-08-22T17:34:08Z</dcterms:created>
  <dcterms:modified xsi:type="dcterms:W3CDTF">2019-09-30T12:32:43Z</dcterms:modified>
</cp:coreProperties>
</file>